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Calibri"/>
              </a:rPr>
              <a:t>How to Use a TPN Calculator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BFE3DC"/>
                </a:solidFill>
                <a:latin typeface="Calibri"/>
              </a:rPr>
              <a:t>Total Parenteral Nutrition — A Step-by-Step Guide for Clinicians &amp; Students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8FC5BC"/>
                </a:solidFill>
                <a:latin typeface="Calibri"/>
              </a:rPr>
              <a:t>From patient data to a safe, verified TPN order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What is TPN — and Why Use a Calculator?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Foundations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110642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Total Parenteral Nutrition (TPN) delivers all nutrients intravenously: dextrose, amino acids, lipids, electrolytes, vitamins &amp; trace elements.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TPN bypasses the GI tract — used when enteral feeding is not possible or not tolerated (bowel obstruction, short bowel, severe malabsorption, etc.).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A TPN calculator automates the math so you get the right amount of each nutrient for a specific patient.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Why calculation matters:</a:t>
            </a:r>
          </a:p>
          <a:p>
            <a:pPr lvl="1">
              <a:spcAft>
                <a:spcPts val="800"/>
              </a:spcAft>
            </a:pPr>
            <a:r>
              <a:rPr sz="1600">
                <a:solidFill>
                  <a:srgbClr val="5A6A6E"/>
                </a:solidFill>
                <a:latin typeface="Calibri"/>
              </a:rPr>
              <a:t>– Overfeeding → hyperglycemia, fatty liver, respiratory distress (excess CO₂ production).</a:t>
            </a:r>
          </a:p>
          <a:p>
            <a:pPr lvl="1">
              <a:spcAft>
                <a:spcPts val="800"/>
              </a:spcAft>
            </a:pPr>
            <a:r>
              <a:rPr sz="1600">
                <a:solidFill>
                  <a:srgbClr val="5A6A6E"/>
                </a:solidFill>
                <a:latin typeface="Calibri"/>
              </a:rPr>
              <a:t>– Underfeeding → loss of lean mass, impaired healing, longer ICU stays.</a:t>
            </a:r>
          </a:p>
          <a:p>
            <a:pPr lvl="1">
              <a:spcAft>
                <a:spcPts val="800"/>
              </a:spcAft>
            </a:pPr>
            <a:r>
              <a:rPr sz="1600">
                <a:solidFill>
                  <a:srgbClr val="5A6A6E"/>
                </a:solidFill>
                <a:latin typeface="Calibri"/>
              </a:rPr>
              <a:t>– Osmolarity / infusion-rate errors → phlebitis or thrombosis, especially via peripheral lines.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Every result must still be checked by a pharmacist/clinician — calculators assist, never replace, verification.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What a TPN Calculator Actually Does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The inputs → the outputs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892807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INPUTS (you provide)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828800"/>
            <a:ext cx="5394960" cy="50292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7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OUTPUTS (it computes)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514600"/>
            <a:ext cx="5394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Patient demographics (age, sex, weight)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Height / BMI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Clinical stress level (normal, mild, moderate, severe illness)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Activity &amp; ventilation status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Fluid restriction status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Line access (peripheral vs. central)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2514600"/>
            <a:ext cx="5394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Total daily caloric target (kcal)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Grams of protein (amino acids)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Volume of dextrose &amp; lipid (grams + kcal)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Total fluid volume (mL)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Electrolytes, vitamins, trace elements dosing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222B2E"/>
                </a:solidFill>
                <a:latin typeface="Calibri"/>
              </a:rPr>
              <a:t>• Infusion rate (mL/hr) and osmolarity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Step 1 — Gather Your Patient 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Before you open the calculator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110642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Weight: use actual body weight; if obese (BMI &gt; 30) many protocols use adjusted or ideal body weight.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Height &amp; BMI — needed for dosing frameworks and obesity adjustments.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Clinical status: stress level, organ function (renal, hepatic), and whether the patient is ventilated.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Fluid balance: intake/output, any fluid restriction (e.g., heart failure, renal failure).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Laboratory values: recent electrolytes, glucose, BUN/creatinine, liver function, triglycerides.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Vascular access: peripheral line (limits osmolarity to ~900 mOsm/L) vs. central line (higher osmolarity allowed).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Document allergies and compatibility constraints (e.g., calcium–phosphate limits).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Step 2 — Know the Typical Reference Ranges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Used by most calculators (verify against local protocol)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920240"/>
          <a:ext cx="10515600" cy="380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6675120"/>
              </a:tblGrid>
              <a:tr h="475488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Nutrient / parameter</a:t>
                      </a:r>
                    </a:p>
                  </a:txBody>
                  <a:tcPr>
                    <a:solidFill>
                      <a:srgbClr val="0B5C6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Typical adult range</a:t>
                      </a:r>
                    </a:p>
                  </a:txBody>
                  <a:tcPr>
                    <a:solidFill>
                      <a:srgbClr val="0B5C6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Total calories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20–35 kcal/kg/day (higher for stress/illness)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Protein (amino acids)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1.0–2.0 g/kg/day (up to 2.5 in critical illness/renal replacement)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Fluid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30–40 mL/kg/day (reduce for fluid restriction)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Lipids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20–30% of total calories (1–1.5 g/kg/day, check triglycerides)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Dextrose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Remaining calories after protein + lipids (usually 40–60%)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Max dextrose conc.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~10–12.5% peripheral; 20–25%+ via central line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Max osmolarity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22B2E"/>
                          </a:solidFill>
                          <a:latin typeface="Calibri"/>
                        </a:defRPr>
                      </a:pPr>
                      <a:r>
                        <a:t>~900 mOsm/L peripheral; ~1,800–2,000 mOsm/L central</a:t>
                      </a:r>
                    </a:p>
                  </a:txBody>
                  <a:tcPr>
                    <a:solidFill>
                      <a:srgbClr val="F4F8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861304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6E"/>
                </a:solidFill>
                <a:latin typeface="Calibri"/>
              </a:rPr>
              <a:t>Values vary by institution, age group, and renal/hepatic function — always confirm with your local guidelines.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Step 3 — 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70 kg adult, central line, moderate stress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1.  Enter patient data: 70 kg, central access, moderate stress, no fluid restriction.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2.  Calories: 70 kg × 25 kcal/kg = 1,750 kcal/day.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3.  Protein: 70 kg × 1.5 g/kg = 105 g protein (≈ 420 kcal).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4.  Lipids: 25% of calories → 1,750 × 0.25 ≈ 440 kcal ≈ 49 g lipids (fat ≈ 9 kcal/g).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5.  Dextrose: remaining calories → 1,750 − 420 − 440 = 890 kcal ÷ 3.4 kcal/g ≈ 262 g dextrose.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6.  Fluid: 70 kg × 35 mL/kg ≈ 2,450 mL/day → infusion rate ≈ 100 mL/hr over 24 hr.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7.  Add electrolytes/vitamins per calculator defaults, then adjust to labs.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222B2E"/>
                </a:solidFill>
                <a:latin typeface="Calibri"/>
              </a:rPr>
              <a:t>• 8.  Check final osmolarity vs. line type, then route for pharmacist verification.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Step 4 — Run the Safety Checks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Never skip these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110642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Osmolarity vs. access: peripheral line should stay ≤ ~900 mOsm/L.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Calcium + phosphate: keep product below solubility limits to prevent precipitate (dangerous via central line).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Glucose infusion rate (GIR): avoid exceeding ~4–5 mg/kg/min to reduce hyperglycemia risk.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Cycling: consider tapered vs. cyclic (12–16 hr) TPN, especially when weaning.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Daily labs: electrolytes, glucose (q6h until stable), triglycerides, LFTs.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Refeeding syndrome risk: in malnourished patients start low (e.g., ~10–15 kcal/kg) and replete thiamine/phosphate/magnesium/potassium first.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Two-person or pharmacist verification before the bag is compounded.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Common Mistakes to Avoid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Troubleshooting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110642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Using total instead of dosing body weight in obesity (overfeeding risk).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Entering weight in the wrong unit (kg vs lb) — a 2.2× error in every dose.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Ignoring fluid restriction: the calculator may generate a volume the patient can't tolerate.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Skipping the osmolarity check and running a hypertonic bag through a peripheral line.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Forgetting lipid triglyceride monitoring — persistent hypertriglyceridemia (&gt;400 mg/dL) usually means reduce lipids.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222B2E"/>
                </a:solidFill>
                <a:latin typeface="Calibri"/>
              </a:rPr>
              <a:t>• Treating the calculator output as final — it is a starting draft that needs clinical review and lab-guided adjustment.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2011680" cy="7315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libri"/>
              </a:rPr>
              <a:t>Summary — The 5-Step Workflow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34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A6A6E"/>
                </a:solidFill>
                <a:latin typeface="Calibri"/>
              </a:rPr>
              <a:t>Keep it simple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6A6E"/>
                </a:solidFill>
                <a:latin typeface="Calibri"/>
              </a:rPr>
              <a:t>TPN Calculator Guide — For training purposes; verify all calculations per institutional protocol.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011680"/>
            <a:ext cx="2148840" cy="3291840"/>
          </a:xfrm>
          <a:prstGeom prst="rect">
            <a:avLst/>
          </a:prstGeom>
          <a:solidFill>
            <a:srgbClr val="F4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2011680"/>
            <a:ext cx="2148840" cy="16459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2148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0B5C6B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291840"/>
            <a:ext cx="1965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22B2E"/>
                </a:solidFill>
                <a:latin typeface="Calibri"/>
              </a:rPr>
              <a:t>Gather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3886199"/>
            <a:ext cx="1929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A6A6E"/>
                </a:solidFill>
                <a:latin typeface="Calibri"/>
              </a:rPr>
              <a:t>Weight, labs, access, fluid status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61488" y="2011680"/>
            <a:ext cx="2148840" cy="3291840"/>
          </a:xfrm>
          <a:prstGeom prst="rect">
            <a:avLst/>
          </a:prstGeom>
          <a:solidFill>
            <a:srgbClr val="F4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61488" y="2011680"/>
            <a:ext cx="2148840" cy="16459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61488" y="2331720"/>
            <a:ext cx="2148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0B5C6B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2928" y="3291840"/>
            <a:ext cx="1965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22B2E"/>
                </a:solidFill>
                <a:latin typeface="Calibri"/>
              </a:rPr>
              <a:t>Set targets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71216" y="3886199"/>
            <a:ext cx="1929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A6A6E"/>
                </a:solidFill>
                <a:latin typeface="Calibri"/>
              </a:rPr>
              <a:t>Calories, protein, fluid per protocol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0056" y="2011680"/>
            <a:ext cx="2148840" cy="3291840"/>
          </a:xfrm>
          <a:prstGeom prst="rect">
            <a:avLst/>
          </a:prstGeom>
          <a:solidFill>
            <a:srgbClr val="F4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020056" y="2011680"/>
            <a:ext cx="2148840" cy="16459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0056" y="2331720"/>
            <a:ext cx="2148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0B5C6B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11496" y="3291840"/>
            <a:ext cx="1965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22B2E"/>
                </a:solidFill>
                <a:latin typeface="Calibri"/>
              </a:rPr>
              <a:t>Enter &amp; compute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9784" y="3886199"/>
            <a:ext cx="1929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A6A6E"/>
                </a:solidFill>
                <a:latin typeface="Calibri"/>
              </a:rPr>
              <a:t>Let the calculator do the math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78624" y="2011680"/>
            <a:ext cx="2148840" cy="3291840"/>
          </a:xfrm>
          <a:prstGeom prst="rect">
            <a:avLst/>
          </a:prstGeom>
          <a:solidFill>
            <a:srgbClr val="F4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78624" y="2011680"/>
            <a:ext cx="2148840" cy="16459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78624" y="2331720"/>
            <a:ext cx="2148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0B5C6B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70064" y="3291840"/>
            <a:ext cx="1965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22B2E"/>
                </a:solidFill>
                <a:latin typeface="Calibri"/>
              </a:rPr>
              <a:t>Safety checks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3886199"/>
            <a:ext cx="1929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A6A6E"/>
                </a:solidFill>
                <a:latin typeface="Calibri"/>
              </a:rPr>
              <a:t>Osmolarity, GIR, Ca/Phos, refeeding risk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537192" y="2011680"/>
            <a:ext cx="2148840" cy="3291840"/>
          </a:xfrm>
          <a:prstGeom prst="rect">
            <a:avLst/>
          </a:prstGeom>
          <a:solidFill>
            <a:srgbClr val="F4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37192" y="2011680"/>
            <a:ext cx="2148840" cy="164592"/>
          </a:xfrm>
          <a:prstGeom prst="rect">
            <a:avLst/>
          </a:prstGeom>
          <a:solidFill>
            <a:srgbClr val="129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37192" y="2331720"/>
            <a:ext cx="2148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0B5C6B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28632" y="3291840"/>
            <a:ext cx="1965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22B2E"/>
                </a:solidFill>
                <a:latin typeface="Calibri"/>
              </a:rPr>
              <a:t>Verify &amp; monitor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46920" y="3886199"/>
            <a:ext cx="1929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5A6A6E"/>
                </a:solidFill>
                <a:latin typeface="Calibri"/>
              </a:rPr>
              <a:t>Pharmacist check + daily labs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66928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0B5C6B"/>
                </a:solidFill>
                <a:latin typeface="Calibri"/>
              </a:rPr>
              <a:t>The calculator computes — the clinician decides. Always verify against local protocol and patient labs.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